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94711" autoAdjust="0"/>
  </p:normalViewPr>
  <p:slideViewPr>
    <p:cSldViewPr snapToGrid="0" snapToObjects="1">
      <p:cViewPr varScale="1">
        <p:scale>
          <a:sx n="93" d="100"/>
          <a:sy n="93" d="100"/>
        </p:scale>
        <p:origin x="10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?>
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slide" Target="slides/slide32.xml" /><Relationship Id="rId34" Type="http://schemas.openxmlformats.org/officeDocument/2006/relationships/slide" Target="slides/slide33.xml" /><Relationship Id="rId35" Type="http://schemas.openxmlformats.org/officeDocument/2006/relationships/slide" Target="slides/slide34.xml" /><Relationship Id="rId36" Type="http://schemas.openxmlformats.org/officeDocument/2006/relationships/slide" Target="slides/slide35.xml" /><Relationship Id="rId40" Type="http://schemas.openxmlformats.org/officeDocument/2006/relationships/tableStyles" Target="tableStyles.xml" /><Relationship Id="rId39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38" Type="http://schemas.openxmlformats.org/officeDocument/2006/relationships/viewProps" Target="viewProps.xml" /><Relationship Id="rId37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 marL="0" indent="0">
              <a:buNone/>
            </a:pPr>
            <a:r>
              <a:rPr/>
              <a:t>Kendali</a:t>
            </a:r>
            <a:r>
              <a:rPr/>
              <a:t> </a:t>
            </a:r>
            <a:r>
              <a:rPr/>
              <a:t>Formasi</a:t>
            </a:r>
            <a:r>
              <a:rPr/>
              <a:t> </a:t>
            </a:r>
            <a:r>
              <a:rPr/>
              <a:t>Murni</a:t>
            </a:r>
            <a:r>
              <a:rPr/>
              <a:t> </a:t>
            </a:r>
            <a:r>
              <a:rPr/>
              <a:t>Berdasarkan</a:t>
            </a:r>
            <a:r>
              <a:rPr/>
              <a:t> </a:t>
            </a:r>
            <a:r>
              <a:rPr/>
              <a:t>Jarak</a:t>
            </a:r>
            <a:r>
              <a:rPr/>
              <a:t> </a:t>
            </a:r>
            <a:r>
              <a:rPr/>
              <a:t>Menggunakan</a:t>
            </a:r>
            <a:r>
              <a:rPr/>
              <a:t> </a:t>
            </a:r>
            <a:r>
              <a:rPr/>
              <a:t>Algoritma</a:t>
            </a:r>
            <a:r>
              <a:rPr/>
              <a:t> </a:t>
            </a:r>
            <a:r>
              <a:rPr/>
              <a:t>Cosinus</a:t>
            </a:r>
            <a:r>
              <a:rPr/>
              <a:t> </a:t>
            </a:r>
            <a:r>
              <a:rPr/>
              <a:t>Pada</a:t>
            </a:r>
            <a:r>
              <a:rPr/>
              <a:t> </a:t>
            </a:r>
            <a:r>
              <a:rPr/>
              <a:t>Sistem</a:t>
            </a:r>
            <a:r>
              <a:rPr/>
              <a:t> </a:t>
            </a:r>
            <a:r>
              <a:rPr/>
              <a:t>Orde</a:t>
            </a:r>
            <a:r>
              <a:rPr/>
              <a:t> </a:t>
            </a:r>
            <a:r>
              <a:rPr/>
              <a:t>Dua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lvl="0" marL="0" indent="0">
              <a:buNone/>
            </a:pPr>
            <a:br/>
            <a:br/>
            <a:r>
              <a:rPr/>
              <a:t>Anggoro</a:t>
            </a:r>
            <a:r>
              <a:rPr/>
              <a:t> </a:t>
            </a:r>
            <a:r>
              <a:rPr/>
              <a:t>Dwi</a:t>
            </a:r>
            <a:r>
              <a:rPr/>
              <a:t> </a:t>
            </a:r>
            <a:r>
              <a:rPr/>
              <a:t>Nur</a:t>
            </a:r>
            <a:r>
              <a:rPr/>
              <a:t> </a:t>
            </a:r>
            <a:r>
              <a:rPr/>
              <a:t>Rohman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marL="0" indent="0">
              <a:buNone/>
            </a:pPr>
            <a:r>
              <a:rPr/>
              <a:t>Pendahuluan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Latar Belakang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Next Section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Latar Belakang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1/img/presentation_journal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84300" y="1600200"/>
            <a:ext cx="63627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Latar Belakang</a:t>
            </a:r>
          </a:p>
          <a:p>
            <a:pPr lvl="0" marL="0" indent="0">
              <a:buNone/>
            </a:pPr>
            <a:r>
              <a:rPr/>
              <a:t>Kendali formasi dibagi menjadi 3, yaitu :</a:t>
            </a:r>
          </a:p>
          <a:p>
            <a:pPr lvl="1">
              <a:buAutoNum type="arabicPeriod"/>
            </a:pPr>
            <a:r>
              <a:rPr/>
              <a:t>Berdasarkan Posisi</a:t>
            </a:r>
          </a:p>
          <a:p>
            <a:pPr lvl="1">
              <a:buAutoNum type="arabicPeriod"/>
            </a:pPr>
            <a:r>
              <a:rPr/>
              <a:t>Berdasarkan Perpindahan</a:t>
            </a:r>
          </a:p>
          <a:p>
            <a:pPr lvl="1">
              <a:buAutoNum type="arabicPeriod"/>
            </a:pPr>
            <a:r>
              <a:rPr/>
              <a:t>Berdasarkan Jarak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./BAB1/img/presentation_fig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82800" y="1600200"/>
            <a:ext cx="49784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./BAB1/img/presentation_fig2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16000" y="1600200"/>
            <a:ext cx="71120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Latar Belakang</a:t>
            </a:r>
          </a:p>
          <a:p>
            <a:pPr lvl="0" marL="0" indent="0">
              <a:buNone/>
            </a:pPr>
            <a:r>
              <a:rPr b="1"/>
              <a:t>Rangkuman dan Potensial Permasalahan</a:t>
            </a:r>
            <a:br/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1/img/presentation_rangkuman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2578100"/>
            <a:ext cx="8229600" cy="20701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Identifikasi dan Perumusan Masalah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Next Section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Identifikasi dan Perumusan Masalah</a:t>
                </a:r>
              </a:p>
              <a:p>
                <a:pPr lvl="0" marL="0" indent="0">
                  <a:buNone/>
                </a:pPr>
                <a:r>
                  <a:rPr b="1"/>
                  <a:t>Identifikasi</a:t>
                </a:r>
                <a:r>
                  <a:rPr/>
                  <a:t> dilakukan menggunakan penelitian sebelumnya oleh .</a:t>
                </a:r>
              </a:p>
              <a:p>
                <a:pPr lvl="0"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m>
                        <m:mPr>
                          <m:baseJc m:val="center"/>
                          <m:plcHide m:val="1"/>
                          <m:mcs>
                            <m:mc>
                              <m:mcPr>
                                <m:mcJc m:val="right"/>
                                <m:count m:val="1"/>
                              </m:mcPr>
                            </m:mc>
                            <m:mc>
                              <m:mcPr>
                                <m:mcJc m:val="left"/>
                                <m:count m:val="1"/>
                              </m:mcPr>
                            </m:mc>
                          </m:mcs>
                        </m:mPr>
                        <m:mr>
                          <m:e>
                            <m:sSub>
                              <m:e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x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f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</m:e>
                          <m:e>
                            <m:r>
                              <m:t>=</m:t>
                            </m:r>
                            <m:sSub>
                              <m:e>
                                <m:r>
                                  <m:t>A</m:t>
                                </m:r>
                              </m:e>
                              <m:sub>
                                <m:r>
                                  <m:t>f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x</m:t>
                            </m:r>
                            <m:r>
                              <m:t>)</m:t>
                            </m:r>
                            <m:sSub>
                              <m:e>
                                <m:r>
                                  <m:t>x</m:t>
                                </m:r>
                              </m:e>
                              <m:sub>
                                <m:r>
                                  <m:t>f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+</m:t>
                            </m:r>
                            <m:sSub>
                              <m:e>
                                <m:r>
                                  <m:t>B</m:t>
                                </m:r>
                              </m:e>
                              <m:sub>
                                <m:r>
                                  <m:t>f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x</m:t>
                            </m:r>
                            <m:r>
                              <m:t>)</m:t>
                            </m:r>
                            <m:r>
                              <m:t>d</m:t>
                            </m:r>
                            <m:r>
                              <m:t>+</m:t>
                            </m:r>
                            <m:r>
                              <m:t>B</m:t>
                            </m:r>
                            <m:sSub>
                              <m:e>
                                <m:r>
                                  <m:t>v</m:t>
                                </m:r>
                              </m:e>
                              <m:sub>
                                <m:r>
                                  <m:t>r</m:t>
                                </m:r>
                                <m:r>
                                  <m:t>e</m:t>
                                </m:r>
                                <m:r>
                                  <m:t>f</m:t>
                                </m:r>
                              </m:sub>
                            </m:sSub>
                          </m:e>
                        </m:mr>
                        <m:mr>
                          <m:e>
                            <m:sSub>
                              <m:e>
                                <m:r>
                                  <m:t>x</m:t>
                                </m:r>
                              </m:e>
                              <m:sub>
                                <m:r>
                                  <m:t>f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</m:e>
                          <m:e>
                            <m:r>
                              <m:t>=</m:t>
                            </m:r>
                            <m:sSup>
                              <m:e>
                                <m:d>
                                  <m:dPr>
                                    <m:begChr m:val="["/>
                                    <m:endChr m:val="]"/>
                                    <m:grow/>
                                  </m:dPr>
                                  <m:e>
                                    <m:m>
                                      <m:mPr>
                                        <m:baseJc m:val="center"/>
                                        <m:plcHide m:val="1"/>
                                        <m:mcs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</m:mcs>
                                      </m:mPr>
                                      <m:mr>
                                        <m:e>
                                          <m:r>
                                            <m:t>x</m:t>
                                          </m:r>
                                        </m:e>
                                        <m:e>
                                          <m:r>
                                            <m:t>v</m:t>
                                          </m:r>
                                        </m:e>
                                        <m:e>
                                          <m:sSub>
                                            <m:e>
                                              <m:r>
                                                <m:t>ξ</m:t>
                                              </m:r>
                                            </m:e>
                                            <m:sub>
                                              <m:r>
                                                <m:t>1</m:t>
                                              </m:r>
                                            </m:sub>
                                          </m:sSub>
                                        </m:e>
                                        <m:e>
                                          <m:sSub>
                                            <m:e>
                                              <m:r>
                                                <m:t>ξ</m:t>
                                              </m:r>
                                            </m:e>
                                            <m:sub>
                                              <m:r>
                                                <m:t>2</m:t>
                                              </m:r>
                                            </m:sub>
                                          </m:sSub>
                                        </m:e>
                                      </m:mr>
                                    </m:m>
                                  </m:e>
                                </m:d>
                              </m:e>
                              <m:sup>
                                <m:r>
                                  <m:t>T</m:t>
                                </m:r>
                              </m:sup>
                            </m:sSup>
                          </m:e>
                        </m:mr>
                        <m:mr>
                          <m:e>
                            <m:r>
                              <m:t>x</m:t>
                            </m:r>
                          </m:e>
                          <m:e>
                            <m:r>
                              <m:t>=</m:t>
                            </m:r>
                            <m:sSup>
                              <m:e>
                                <m:d>
                                  <m:dPr>
                                    <m:begChr m:val="["/>
                                    <m:endChr m:val="]"/>
                                    <m:grow/>
                                  </m:dPr>
                                  <m:e>
                                    <m:m>
                                      <m:mPr>
                                        <m:baseJc m:val="center"/>
                                        <m:plcHide m:val="1"/>
                                        <m:mcs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  <m:mc>
                                            <m:mcPr>
                                              <m:mcJc m:val="center"/>
                                              <m:count m:val="1"/>
                                            </m:mcPr>
                                          </m:mc>
                                        </m:mcs>
                                      </m:mPr>
                                      <m:mr>
                                        <m:e>
                                          <m:sSubSup>
                                            <m:e>
                                              <m:r>
                                                <m:t>x</m:t>
                                              </m:r>
                                            </m:e>
                                            <m:sub>
                                              <m:r>
                                                <m:t>1</m:t>
                                              </m:r>
                                            </m:sub>
                                            <m:sup>
                                              <m:r>
                                                <m:t>T</m:t>
                                              </m:r>
                                            </m:sup>
                                          </m:sSubSup>
                                        </m:e>
                                        <m:e>
                                          <m:r>
                                            <m:t>…</m:t>
                                          </m:r>
                                        </m:e>
                                        <m:e>
                                          <m:sSubSup>
                                            <m:e>
                                              <m:r>
                                                <m:t>x</m:t>
                                              </m:r>
                                            </m:e>
                                            <m:sub>
                                              <m:r>
                                                <m:t>n</m:t>
                                              </m:r>
                                            </m:sub>
                                            <m:sup>
                                              <m:r>
                                                <m:t>T</m:t>
                                              </m:r>
                                            </m:sup>
                                          </m:sSubSup>
                                        </m:e>
                                      </m:mr>
                                    </m:m>
                                  </m:e>
                                </m:d>
                              </m:e>
                              <m:sup>
                                <m:r>
                                  <m:t>T</m:t>
                                </m:r>
                              </m:sup>
                            </m:sSup>
                            <m:sSup>
                              <m:e>
                                <m:r>
                                  <m:rPr>
                                    <m:sty m:val="p"/>
                                    <m:scr m:val="double-struck"/>
                                  </m:rPr>
                                  <m:t>R</m:t>
                                </m:r>
                              </m:e>
                              <m:sup>
                                <m:r>
                                  <m:t>2</m:t>
                                </m:r>
                                <m:r>
                                  <m:t>n</m:t>
                                </m:r>
                              </m:sup>
                            </m:sSup>
                          </m:e>
                        </m:mr>
                        <m:mr>
                          <m:e>
                            <m:r>
                              <m:t>v</m:t>
                            </m:r>
                          </m:e>
                          <m:e>
                            <m:r>
                              <m:t>=</m:t>
                            </m:r>
                            <m:groupChr>
                              <m:groupChrPr>
                                <m:chr m:val="̇"/>
                                <m:pos m:val="top"/>
                                <m:vertJc m:val="bot"/>
                              </m:groupChrPr>
                              <m:e>
                                <m:r>
                                  <m:t>x</m:t>
                                </m:r>
                              </m:e>
                            </m:groupChr>
                          </m:e>
                        </m:mr>
                        <m:mr>
                          <m:e>
                            <m:sSub>
                              <m:e>
                                <m:r>
                                  <m:t>x</m:t>
                                </m:r>
                              </m:e>
                              <m:sub>
                                <m:r>
                                  <m:t>i</m:t>
                                </m:r>
                              </m:sub>
                            </m:sSub>
                          </m:e>
                          <m:e>
                            <m:r>
                              <m:t>∈</m:t>
                            </m:r>
                            <m:sSup>
                              <m:e>
                                <m:r>
                                  <m:rPr>
                                    <m:sty m:val="p"/>
                                    <m:scr m:val="double-struck"/>
                                  </m:rPr>
                                  <m:t>R</m:t>
                                </m:r>
                              </m:e>
                              <m:sup>
                                <m:r>
                                  <m:t>2</m:t>
                                </m:r>
                              </m:sup>
                            </m:sSup>
                          </m:e>
                        </m:mr>
                      </m:m>
                    </m:oMath>
                  </m:oMathPara>
                </a14:m>
              </a:p>
              <a:p>
                <a:pPr lvl="0" marL="0" indent="0">
                  <a:buNone/>
                </a:pPr>
                <a:r>
                  <a:rPr b="1"/>
                  <a:t>Model yang digunakan</a:t>
                </a:r>
              </a:p>
              <a:p>
                <a:pPr lvl="0" marL="0" indent="0">
                  <a:buNone/>
                </a:pPr>
                <a:r>
                  <a:rPr/>
                  <a:t>$$\begin{aligned}
            \dot{x}_i(t) = u_i(t), \quad i = 1, \hdots, n,
        \end{aligned}$$</a:t>
                </a:r>
              </a:p>
            </p:txBody>
          </p:sp>
        </mc:Choice>
      </mc:AlternateContent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1/img/presentation_identifikasi_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438400" y="1600200"/>
            <a:ext cx="42545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lotMotion3Robot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92300" y="1600200"/>
            <a:ext cx="53467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Identifikasi dan Perumusan Masalah</a:t>
            </a:r>
          </a:p>
          <a:p>
            <a:pPr lvl="0" marL="0" indent="0">
              <a:buNone/>
            </a:pPr>
            <a:r>
              <a:rPr b="1"/>
              <a:t>Batasan-batasan permasalahan sebagai berikut :</a:t>
            </a:r>
          </a:p>
          <a:p>
            <a:pPr lvl="1">
              <a:buAutoNum type="arabicPeriod"/>
            </a:pPr>
            <a:r>
              <a:rPr/>
              <a:t>Variable sensor yang digunakan adalah jarak antar individu robot.</a:t>
            </a:r>
          </a:p>
          <a:p>
            <a:pPr lvl="1">
              <a:buAutoNum type="arabicPeriod"/>
            </a:pPr>
            <a:r>
              <a:rPr/>
              <a:t>Komunikasi antar robot diasumsikan ideal, dalam artian percobaan tidak dilakukan diluar jarak jangkauan prangkat komunikasi.</a:t>
            </a:r>
          </a:p>
          <a:p>
            <a:pPr lvl="0" marL="0" indent="0">
              <a:buNone/>
            </a:pPr>
            <a:r>
              <a:rPr b="1"/>
              <a:t>Perumusan Masalah:</a:t>
            </a:r>
          </a:p>
          <a:p>
            <a:pPr lvl="1">
              <a:buAutoNum type="arabicPeriod"/>
            </a:pPr>
            <a:r>
              <a:rPr/>
              <a:t>Bagaimanakan strategi untuk kendali formasi apabila variable yang dikendalikan adalah jarak antar robot?.</a:t>
            </a:r>
          </a:p>
          <a:p>
            <a:pPr lvl="1">
              <a:buAutoNum type="arabicPeriod"/>
            </a:pPr>
            <a:r>
              <a:rPr/>
              <a:t>Bagaimanakah pergerakan kendali formasi berdasarkan jarak apabila model yang digunakan adalah holonomic mobile robot ?.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Tujuan dan Manfaat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Next Section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Tujuan dan Manfaat</a:t>
            </a:r>
          </a:p>
          <a:p>
            <a:pPr lvl="0" marL="0" indent="0">
              <a:buNone/>
            </a:pPr>
            <a:r>
              <a:rPr b="1"/>
              <a:t>Tujuan</a:t>
            </a:r>
          </a:p>
          <a:p>
            <a:pPr lvl="1">
              <a:buAutoNum type="arabicPeriod"/>
            </a:pPr>
            <a:r>
              <a:rPr/>
              <a:t>Mengetahui strategi untuk kendali formasi apabila variable yang dikendalikan adalah jarak antar robot.</a:t>
            </a:r>
          </a:p>
          <a:p>
            <a:pPr lvl="1">
              <a:buAutoNum type="arabicPeriod"/>
            </a:pPr>
            <a:r>
              <a:rPr/>
              <a:t>Mengetahui pergerakan kendali formasi berdasarkan jarak apabila model yang digunakan adalah holonomic mobile robot.</a:t>
            </a:r>
          </a:p>
          <a:p>
            <a:pPr lvl="0" marL="0" indent="0">
              <a:buNone/>
            </a:pPr>
            <a:r>
              <a:rPr b="1"/>
              <a:t>Manfaat</a:t>
            </a:r>
          </a:p>
          <a:p>
            <a:pPr lvl="1">
              <a:buAutoNum type="arabicPeriod"/>
            </a:pPr>
            <a:r>
              <a:rPr/>
              <a:t>Memberikan referensi untuk permasalahan kendali multi-robot, kususnya pada permasalhaan kendali formasi, terhadap model yang lebih nyata.</a:t>
            </a:r>
          </a:p>
          <a:p>
            <a:pPr lvl="1">
              <a:buAutoNum type="arabicPeriod"/>
            </a:pPr>
            <a:r>
              <a:rPr/>
              <a:t>Membuka peluang penelitian dibidang kendali mengenai kendali formasi pada kendali multi-robot dilingkungan Fakultas Teknik Elektro, Universitas Brawijaya.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marL="0" indent="0">
              <a:buNone/>
            </a:pPr>
            <a:r>
              <a:rPr/>
              <a:t>Krangka</a:t>
            </a:r>
            <a:r>
              <a:rPr/>
              <a:t> </a:t>
            </a:r>
            <a:r>
              <a:rPr/>
              <a:t>Konsep</a:t>
            </a:r>
            <a:r>
              <a:rPr/>
              <a:t> </a:t>
            </a:r>
            <a:r>
              <a:rPr/>
              <a:t>Penelitian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Next Section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Kerangka Konsep Penelitian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Definisi Permasalahan Kendali Formasi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Next Section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Definisi Permasalahan</a:t>
                </a:r>
              </a:p>
              <a:p>
                <a:pPr lvl="1"/>
                <a:r>
                  <a:rPr/>
                  <a:t>Dari ketiga kategori tersebut, kendali formasi berbasis jarak sangat dibutuhkan pembahasan mengenai penerapan metode tersebut pada agent yang nyata. </a:t>
                </a:r>
                <a:r>
                  <a:rPr i="1"/>
                  <a:t>Simple model, Model real,</a:t>
                </a:r>
                <a:r>
                  <a:rPr/>
                  <a:t> dan </a:t>
                </a:r>
                <a:r>
                  <a:rPr i="1"/>
                  <a:t>Real</a:t>
                </a:r>
                <a:r>
                  <a:rPr/>
                  <a:t> dapat dikatakan sebuah tahap pengemabangan.</a:t>
                </a:r>
              </a:p>
              <a:p>
                <a:pPr lvl="1"/>
                <a:r>
                  <a:rPr/>
                  <a:t>model agent yang lebih relistik (</a:t>
                </a:r>
                <a:r>
                  <a:rPr i="1"/>
                  <a:t>Model real</a:t>
                </a:r>
                <a:r>
                  <a:rPr/>
                  <a:t>) perlu untuk dipelajari lebih lanjut untuk menambah kepraktisan metode kendali multi-agent berdasarkan jarak.</a:t>
                </a:r>
              </a:p>
              <a:p>
                <a:pPr lvl="1"/>
                <a:r>
                  <a:rPr/>
                  <a:t>Peneliti sebelumnya oleh , menggunakan </a:t>
                </a:r>
                <a:r>
                  <a:rPr i="1"/>
                  <a:t>Simple model</a:t>
                </a:r>
                <a:r>
                  <a:rPr/>
                  <a:t> untuk mengembangkan kendali multi-robotnya.</a:t>
                </a:r>
              </a:p>
              <a:p>
                <a:pPr lvl="1"/>
                <a:r>
                  <a:rPr b="1"/>
                  <a:t>Maka, penelitian ini akan difokuskan pada kendali formasi berbasis jarak kendali PI yang telah dilakukan sebelumnya dengan menggunakan model nyata.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Permasalah dan Solusi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Next Section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Permasalahan dan Solusi</a:t>
                </a:r>
              </a:p>
              <a:p>
                <a:pPr lvl="0" marL="0" indent="0">
                  <a:buNone/>
                </a:pPr>
                <a:r>
                  <a:rPr b="1"/>
                  <a:t>Permasalahan</a:t>
                </a:r>
              </a:p>
              <a:p>
                <a:pPr lvl="1"/>
                <a:r>
                  <a:rPr/>
                  <a:t>state yang digunakan pada kendali formasi , </a:t>
                </a:r>
                <a14:m>
                  <m:oMath xmlns:m="http://schemas.openxmlformats.org/officeDocument/2006/math">
                    <m:sSub>
                      <m:e>
                        <m:r>
                          <m:t>x</m:t>
                        </m:r>
                      </m:e>
                      <m:sub>
                        <m:r>
                          <m:t>f</m:t>
                        </m:r>
                      </m:sub>
                    </m:sSub>
                    <m:r>
                      <m:t>(</m:t>
                    </m:r>
                    <m:r>
                      <m:t>t</m:t>
                    </m:r>
                    <m:r>
                      <m:t>)</m:t>
                    </m:r>
                    <m:r>
                      <m:t>=</m:t>
                    </m:r>
                    <m:sSup>
                      <m:e>
                        <m:d>
                          <m:dPr>
                            <m:begChr m:val="["/>
                            <m:endChr m:val="]"/>
                            <m:grow/>
                          </m:dPr>
                          <m:e>
                            <m:m>
                              <m:mPr>
                                <m:baseJc m:val="center"/>
                                <m:plcHide m:val="1"/>
                                <m:mcs>
                                  <m:mc>
                                    <m:mcPr>
                                      <m:mcJc m:val="center"/>
                                      <m:count m:val="1"/>
                                    </m:mcPr>
                                  </m:mc>
                                  <m:mc>
                                    <m:mcPr>
                                      <m:mcJc m:val="center"/>
                                      <m:count m:val="1"/>
                                    </m:mcPr>
                                  </m:mc>
                                  <m:mc>
                                    <m:mcPr>
                                      <m:mcJc m:val="center"/>
                                      <m:count m:val="1"/>
                                    </m:mcPr>
                                  </m:mc>
                                  <m:mc>
                                    <m:mcPr>
                                      <m:mcJc m:val="center"/>
                                      <m:count m:val="1"/>
                                    </m:mcPr>
                                  </m:mc>
                                </m:mcs>
                              </m:mPr>
                              <m:mr>
                                <m:e>
                                  <m:r>
                                    <m:t>x</m:t>
                                  </m:r>
                                </m:e>
                                <m:e>
                                  <m:r>
                                    <m:t>v</m:t>
                                  </m:r>
                                </m:e>
                                <m:e>
                                  <m:sSub>
                                    <m:e>
                                      <m:r>
                                        <m:t>ξ</m:t>
                                      </m:r>
                                    </m:e>
                                    <m:sub>
                                      <m: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e>
                                      <m:r>
                                        <m:t>ξ</m:t>
                                      </m:r>
                                    </m:e>
                                    <m:sub>
                                      <m: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e>
                      <m:sup>
                        <m:r>
                          <m:t>T</m:t>
                        </m:r>
                      </m:sup>
                    </m:sSup>
                  </m:oMath>
                </a14:m>
                <a:r>
                  <a:rPr/>
                  <a:t>, membutuhkan koordinat relatif tetangga.</a:t>
                </a:r>
              </a:p>
              <a:p>
                <a:pPr lvl="1"/>
                <a:r>
                  <a:rPr/>
                  <a:t>Batasan penelitian hanya dapat mengukur jarak terhadap tetangganya.</a:t>
                </a:r>
              </a:p>
              <a:p>
                <a:pPr lvl="1"/>
                <a:r>
                  <a:rPr/>
                  <a:t>Sedangkan koordinat relatif berbentuk kartesian, sehingga koordinat polar yang akan digunakan lalu diubah menjadi kartesian.</a:t>
                </a:r>
              </a:p>
              <a:p>
                <a:pPr lvl="1"/>
                <a:r>
                  <a:rPr/>
                  <a:t>Koordinat polar membutuhkan sudut untuk dapat diubah menjadi kartesian.</a:t>
                </a:r>
              </a:p>
              <a:p>
                <a:pPr lvl="1"/>
                <a:r>
                  <a:rPr b="1"/>
                  <a:t>Karena itu, dibutuhkan algoritka kusus untuk mendapatkan sudut tersebut</a:t>
                </a:r>
              </a:p>
              <a:p>
                <a:pPr lvl="0" marL="0" indent="0">
                  <a:buNone/>
                </a:pPr>
                <a:r>
                  <a:rPr b="1"/>
                  <a:t>Solusi</a:t>
                </a:r>
              </a:p>
              <a:p>
                <a:pPr lvl="1"/>
                <a:r>
                  <a:rPr/>
                  <a:t>menggunakan hukum cosinus untuk menentukan sudut</a:t>
                </a:r>
              </a:p>
              <a:p>
                <a:pPr lvl="1"/>
                <a:r>
                  <a:rPr/>
                  <a:t>robot saling mengirim informasi kecepatan kepada tetangga digunakan untuk memantau koordinat relatif terhadap tetangga.</a:t>
                </a:r>
              </a:p>
              <a:p>
                <a:pPr lvl="1"/>
                <a:r>
                  <a:rPr b="1"/>
                  <a:t>Sebagai inisialisasi menggunakan algoritma cosinus. Selebihnya menggunakan komunikasi untuk memantau koordinat relatif tetangga</a:t>
                </a:r>
              </a:p>
            </p:txBody>
          </p:sp>
        </mc:Choice>
      </mc:AlternateContent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marL="0" indent="0">
              <a:buNone/>
            </a:pPr>
            <a:r>
              <a:rPr/>
              <a:t>Kajian</a:t>
            </a:r>
            <a:r>
              <a:rPr/>
              <a:t> </a:t>
            </a:r>
            <a:r>
              <a:rPr/>
              <a:t>Pustaka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Pemodelan Robot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Next Section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Pemodelan Robot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resentasi_modelRobot_jurnal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66800" y="1600200"/>
            <a:ext cx="70104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Pemodelan Robot</a:t>
            </a:r>
          </a:p>
          <a:p>
            <a:pPr lvl="0" marL="0" indent="0">
              <a:buNone/>
            </a:pPr>
            <a:r>
              <a:rPr b="1"/>
              <a:t>Model Robot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resentasi_modelRobot_model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816100"/>
            <a:ext cx="8229600" cy="35814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 marL="0" indent="0">
                  <a:buNone/>
                </a:pPr>
                <a:r>
                  <a:rPr b="1"/>
                  <a:t>Persamaan Newton Orde dua Model Robot</a:t>
                </a:r>
              </a:p>
              <a:p>
                <a:pPr lvl="0"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m>
                        <m:mPr>
                          <m:baseJc m:val="center"/>
                          <m:plcHide m:val="1"/>
                          <m:mcs>
                            <m:mc>
                              <m:mcPr>
                                <m:mcJc m:val="right"/>
                                <m:count m:val="1"/>
                              </m:mcPr>
                            </m:mc>
                            <m:mc>
                              <m:mcPr>
                                <m:mcJc m:val="left"/>
                                <m:count m:val="1"/>
                              </m:mcPr>
                            </m:mc>
                          </m:mcs>
                        </m:mPr>
                        <m:mr>
                          <m:e>
                            <m:sSub>
                              <m:e>
                                <m:r>
                                  <m:t>F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x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B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x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sSub>
                              <m:e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x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C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x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r>
                              <m:t>s</m:t>
                            </m:r>
                            <m:r>
                              <m:t>g</m:t>
                            </m:r>
                            <m:r>
                              <m:t>n</m:t>
                            </m:r>
                            <m:r>
                              <m:t>(</m:t>
                            </m:r>
                            <m:sSub>
                              <m:e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x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)</m:t>
                            </m:r>
                          </m:e>
                          <m:e>
                            <m:r>
                              <m:t>=</m:t>
                            </m:r>
                            <m:r>
                              <m:t>M</m:t>
                            </m:r>
                            <m:sSub>
                              <m:e>
                                <m:groupChr>
                                  <m:groupChrPr>
                                    <m:chr m:val="̈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x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</m:e>
                        </m:mr>
                        <m:mr>
                          <m:e>
                            <m:sSub>
                              <m:e>
                                <m:r>
                                  <m:t>F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y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B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y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sSub>
                              <m:e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y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C</m:t>
                                </m:r>
                              </m:e>
                              <m:sub>
                                <m:sSub>
                                  <m:e>
                                    <m:groupChr>
                                      <m:groupChrPr>
                                        <m:chr m:val="̇"/>
                                        <m:pos m:val="top"/>
                                        <m:vertJc m:val="bot"/>
                                      </m:groupChrPr>
                                      <m:e>
                                        <m:r>
                                          <m:t>y</m:t>
                                        </m:r>
                                      </m:e>
                                    </m:groupChr>
                                  </m:e>
                                  <m:sub>
                                    <m:r>
                                      <m:t>r</m:t>
                                    </m:r>
                                  </m:sub>
                                </m:sSub>
                              </m:sub>
                            </m:sSub>
                            <m:r>
                              <m:t>s</m:t>
                            </m:r>
                            <m:r>
                              <m:t>g</m:t>
                            </m:r>
                            <m:r>
                              <m:t>n</m:t>
                            </m:r>
                            <m:r>
                              <m:t>(</m:t>
                            </m:r>
                            <m:sSub>
                              <m:e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y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)</m:t>
                            </m:r>
                          </m:e>
                          <m:e>
                            <m:r>
                              <m:t>=</m:t>
                            </m:r>
                            <m:r>
                              <m:t>M</m:t>
                            </m:r>
                            <m:sSub>
                              <m:e>
                                <m:groupChr>
                                  <m:groupChrPr>
                                    <m:chr m:val="̈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y</m:t>
                                    </m:r>
                                  </m:e>
                                </m:groupChr>
                              </m:e>
                              <m:sub>
                                <m:r>
                                  <m:t>r</m:t>
                                </m:r>
                              </m:sub>
                            </m:sSub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</m:e>
                        </m:mr>
                        <m:mr>
                          <m:e>
                            <m:r>
                              <m:t>Γ</m:t>
                            </m:r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B</m:t>
                                </m:r>
                              </m:e>
                              <m:sub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θ</m:t>
                                    </m:r>
                                  </m:e>
                                </m:groupChr>
                              </m:sub>
                            </m:sSub>
                            <m:groupChr>
                              <m:groupChrPr>
                                <m:chr m:val="̇"/>
                                <m:pos m:val="top"/>
                                <m:vertJc m:val="bot"/>
                              </m:groupChrPr>
                              <m:e>
                                <m:r>
                                  <m:t>θ</m:t>
                                </m:r>
                              </m:e>
                            </m:groupChr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−</m:t>
                            </m:r>
                            <m:sSub>
                              <m:e>
                                <m:r>
                                  <m:t>C</m:t>
                                </m:r>
                              </m:e>
                              <m:sub>
                                <m:groupChr>
                                  <m:groupChrPr>
                                    <m:chr m:val="̇"/>
                                    <m:pos m:val="top"/>
                                    <m:vertJc m:val="bot"/>
                                  </m:groupChrPr>
                                  <m:e>
                                    <m:r>
                                      <m:t>θ</m:t>
                                    </m:r>
                                  </m:e>
                                </m:groupChr>
                              </m:sub>
                            </m:sSub>
                            <m:r>
                              <m:t>s</m:t>
                            </m:r>
                            <m:r>
                              <m:t>g</m:t>
                            </m:r>
                            <m:r>
                              <m:t>n</m:t>
                            </m:r>
                            <m:r>
                              <m:t>(</m:t>
                            </m:r>
                            <m:groupChr>
                              <m:groupChrPr>
                                <m:chr m:val="̇"/>
                                <m:pos m:val="top"/>
                                <m:vertJc m:val="bot"/>
                              </m:groupChrPr>
                              <m:e>
                                <m:r>
                                  <m:t>θ</m:t>
                                </m:r>
                              </m:e>
                            </m:groupChr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  <m:r>
                              <m:t>)</m:t>
                            </m:r>
                          </m:e>
                          <m:e>
                            <m:r>
                              <m:t>=</m:t>
                            </m:r>
                            <m:r>
                              <m:t>I</m:t>
                            </m:r>
                            <m:groupChr>
                              <m:groupChrPr>
                                <m:chr m:val="̈"/>
                                <m:pos m:val="top"/>
                                <m:vertJc m:val="bot"/>
                              </m:groupChrPr>
                              <m:e>
                                <m:r>
                                  <m:t>θ</m:t>
                                </m:r>
                              </m:e>
                            </m:groupChr>
                            <m:r>
                              <m:t>(</m:t>
                            </m:r>
                            <m:r>
                              <m:t>t</m:t>
                            </m:r>
                            <m:r>
                              <m:t>)</m:t>
                            </m:r>
                          </m:e>
                        </m:mr>
                      </m:m>
                    </m:oMath>
                  </m:oMathPara>
                </a14:m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Pemodelan Robot</a:t>
                </a:r>
              </a:p>
              <a:p>
                <a:pPr lvl="0" marL="0" indent="0">
                  <a:buNone/>
                </a:pPr>
                <a:r>
                  <a:rPr b="1"/>
                  <a:t>Parameter dan Response</a:t>
                </a:r>
              </a:p>
            </p:txBody>
          </p:sp>
        </mc:Choice>
      </mc:AlternateContent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resentasi_modelRobot_parameter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00200" y="1600200"/>
            <a:ext cx="59436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resentasi_modelRobot_velocityV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930400" y="1600200"/>
            <a:ext cx="52832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marL="0" indent="0">
              <a:buNone/>
            </a:pPr>
            <a:r>
              <a:rPr/>
              <a:t>Metode</a:t>
            </a:r>
            <a:r>
              <a:rPr/>
              <a:t> </a:t>
            </a:r>
            <a:r>
              <a:rPr/>
              <a:t>Penelitian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Prangkat Percobaan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Next Section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Prangkat Percobaan</a:t>
            </a:r>
          </a:p>
          <a:p>
            <a:pPr lvl="0" marL="0" indent="0">
              <a:buNone/>
            </a:pPr>
            <a:r>
              <a:rPr b="1"/>
              <a:t>Hardware-in-the-loop</a:t>
            </a:r>
            <a:br/>
            <a:r>
              <a:rPr/>
              <a:t>Merujuk dari </a:t>
            </a:r>
            <a:br/>
          </a:p>
        </p:txBody>
      </p:sp>
    </p:spTree>
  </p:cSld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3/img/hil_graph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98600" y="1600200"/>
            <a:ext cx="61595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1"/>
                <a:r>
                  <a:rPr/>
                  <a:t>Model dijalankan di PC menggunakan bahasa pemrograman Python.</a:t>
                </a:r>
              </a:p>
              <a:p>
                <a:pPr lvl="1"/>
                <a:r>
                  <a:rPr/>
                  <a:t>Sistem Tertanam menggunakan:</a:t>
                </a:r>
                <a:br/>
                <a:r>
                  <a:rPr/>
                  <a:t>Microcontroller STM3F466</a:t>
                </a:r>
                <a:br/>
                <a:r>
                  <a:rPr/>
                  <a:t>ARM Cortex-M4</a:t>
                </a:r>
                <a:br/>
                <a:r>
                  <a:rPr/>
                  <a:t>Clock 180Mhz</a:t>
                </a:r>
                <a:br/>
                <a:r>
                  <a:rPr/>
                  <a:t>Flash Memmory 256K</a:t>
                </a:r>
                <a:br/>
                <a:r>
                  <a:rPr/>
                  <a:t>Mbed Library dengan RTOS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Prangkat Percobaan</a:t>
                </a:r>
              </a:p>
              <a:p>
                <a:pPr lvl="0" marL="0" indent="0">
                  <a:buNone/>
                </a:pPr>
                <a:r>
                  <a:rPr b="1"/>
                  <a:t>Hardware-in-the-loop Kendali Formasi</a:t>
                </a:r>
                <a:br/>
              </a:p>
              <a:p>
                <a:pPr lvl="1"/>
                <a:r>
                  <a:rPr/>
                  <a:t>digunakan 3 prangkat sistem tertanam</a:t>
                </a:r>
              </a:p>
              <a:p>
                <a:pPr lvl="1"/>
                <a:r>
                  <a:rPr/>
                  <a:t>Komunikasi dengan PC mempresentasikan aktuator dan sensor</a:t>
                </a:r>
              </a:p>
              <a:p>
                <a:pPr lvl="1"/>
                <a:r>
                  <a:rPr/>
                  <a:t>Komunikasi antar kendali untuk pertukaran informasi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Strategi Kendali Multi Robot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Next Section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Strategi Kendali Multi Robot</a:t>
                </a:r>
              </a:p>
              <a:p>
                <a:pPr lvl="0" marL="0" indent="0">
                  <a:buNone/>
                </a:pPr>
                <a:r>
                  <a:rPr b="1"/>
                  <a:t>Kendali Robot</a:t>
                </a:r>
                <a:br/>
              </a:p>
              <a:p>
                <a:pPr lvl="1"/>
                <a:r>
                  <a:rPr/>
                  <a:t>Kendali Robot dengan input koordinat, output koordinat</a:t>
                </a:r>
              </a:p>
              <a:p>
                <a:pPr lvl="1"/>
                <a:r>
                  <a:rPr/>
                  <a:t>Menggunakan State Feedback</a:t>
                </a:r>
              </a:p>
              <a:p>
                <a:pPr lvl="1"/>
                <a:r>
                  <a:rPr/>
                  <a:t>Sistem robot controlable dan observable</a:t>
                </a:r>
              </a:p>
              <a:p>
                <a:pPr lvl="1"/>
                <a:r>
                  <a:rPr/>
                  <a:t>Menggunakan QLR untuk menentukan konstanta </a:t>
                </a:r>
                <a14:m>
                  <m:oMath xmlns:m="http://schemas.openxmlformats.org/officeDocument/2006/math">
                    <m:sSub>
                      <m:e>
                        <m:r>
                          <m:t>K</m:t>
                        </m:r>
                      </m:e>
                      <m:sub>
                        <m:r>
                          <m:t>s</m:t>
                        </m:r>
                      </m:sub>
                    </m:sSub>
                  </m:oMath>
                </a14:m>
              </a:p>
              <a:p>
                <a:pPr lvl="1"/>
                <a:r>
                  <a:rPr/>
                  <a:t>Menggunakan rumus </a:t>
                </a:r>
                <a14:m>
                  <m:oMath xmlns:m="http://schemas.openxmlformats.org/officeDocument/2006/math">
                    <m:r>
                      <m:t>N</m:t>
                    </m:r>
                    <m:r>
                      <m:t>=</m:t>
                    </m:r>
                    <m:r>
                      <m:t>−</m:t>
                    </m:r>
                    <m:r>
                      <m:t>[</m:t>
                    </m:r>
                    <m:r>
                      <m:t>C</m:t>
                    </m:r>
                    <m:r>
                      <m:t>(</m:t>
                    </m:r>
                    <m:r>
                      <m:t>A</m:t>
                    </m:r>
                    <m:r>
                      <m:t>−</m:t>
                    </m:r>
                    <m:r>
                      <m:t>B</m:t>
                    </m:r>
                    <m:sSub>
                      <m:e>
                        <m:r>
                          <m:t>K</m:t>
                        </m:r>
                      </m:e>
                      <m:sub>
                        <m:r>
                          <m:t>s</m:t>
                        </m:r>
                      </m:sub>
                    </m:sSub>
                    <m:sSup>
                      <m:e>
                        <m:r>
                          <m:t>)</m:t>
                        </m:r>
                      </m:e>
                      <m:sup>
                        <m:r>
                          <m:t>−</m:t>
                        </m:r>
                        <m:r>
                          <m:t>1</m:t>
                        </m:r>
                      </m:sup>
                    </m:sSup>
                    <m:r>
                      <m:t>B</m:t>
                    </m:r>
                    <m:sSup>
                      <m:e>
                        <m:r>
                          <m:t>]</m:t>
                        </m:r>
                      </m:e>
                      <m:sup>
                        <m:r>
                          <m:t>−</m:t>
                        </m:r>
                        <m:r>
                          <m:t>1</m:t>
                        </m:r>
                      </m:sup>
                    </m:sSup>
                  </m:oMath>
                </a14:m>
              </a:p>
              <a:p>
                <a:pPr lvl="1"/>
                <a14:m>
                  <m:oMath xmlns:m="http://schemas.openxmlformats.org/officeDocument/2006/math">
                    <m:r>
                      <m:t>u</m:t>
                    </m:r>
                    <m:r>
                      <m:t>&lt;</m:t>
                    </m:r>
                    <m:r>
                      <m:t>6</m:t>
                    </m:r>
                    <m:r>
                      <m:t>/</m:t>
                    </m:r>
                    <m:r>
                      <m:t>12</m:t>
                    </m:r>
                    <m:r>
                      <m:t>v</m:t>
                    </m:r>
                    <m:r>
                      <m:t>o</m:t>
                    </m:r>
                    <m:r>
                      <m:t>l</m:t>
                    </m:r>
                    <m:r>
                      <m:t>t</m:t>
                    </m:r>
                  </m:oMath>
                </a14:m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Strategi Kendali Multi Robot</a:t>
                </a:r>
              </a:p>
              <a:p>
                <a:pPr lvl="0" marL="0" indent="0">
                  <a:buNone/>
                </a:pPr>
                <a:r>
                  <a:rPr b="1"/>
                  <a:t>Respon Kendali Robot</a:t>
                </a:r>
                <a:br/>
                <a14:m>
                  <m:oMath xmlns:m="http://schemas.openxmlformats.org/officeDocument/2006/math">
                    <m:r>
                      <m:t>r</m:t>
                    </m:r>
                    <m:r>
                      <m:t>=</m:t>
                    </m:r>
                    <m:d>
                      <m:dPr>
                        <m:begChr m:val="["/>
                        <m:endChr m:val="]"/>
                        <m:grow/>
                      </m:dPr>
                      <m:e>
                        <m:m>
                          <m:mPr>
                            <m:baseJc m:val="center"/>
                            <m:plcHide m:val="1"/>
                            <m:mcs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  <m:mc>
                                <m:mcPr>
                                  <m:mcJc m:val="center"/>
                                  <m:count m:val="1"/>
                                </m:mcPr>
                              </m:mc>
                            </m:mcs>
                          </m:mPr>
                          <m:mr>
                            <m:e>
                              <m:r>
                                <m:t>6</m:t>
                              </m:r>
                            </m:e>
                            <m:e>
                              <m:r>
                                <m:t>−</m:t>
                              </m:r>
                              <m:r>
                                <m:t>3</m:t>
                              </m:r>
                            </m:e>
                            <m:e>
                              <m:r>
                                <m:t>−</m:t>
                              </m:r>
                              <m:r>
                                <m:t>90</m:t>
                              </m:r>
                            </m:e>
                            <m:e>
                              <m:r>
                                <m:t>0</m:t>
                              </m:r>
                            </m:e>
                            <m:e>
                              <m:r>
                                <m:t>0</m:t>
                              </m:r>
                            </m:e>
                            <m:e>
                              <m: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</a:p>
            </p:txBody>
          </p:sp>
        </mc:Choice>
      </mc:AlternateContent>
    </p:spTree>
  </p:cSld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4/img/presentasi_respon_robot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27100" y="1600200"/>
            <a:ext cx="72898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Strategi Kendali Multi Robot</a:t>
            </a:r>
          </a:p>
          <a:p>
            <a:pPr lvl="0" marL="0" indent="0">
              <a:buNone/>
            </a:pPr>
            <a:r>
              <a:rPr b="1"/>
              <a:t>Strategi penentuan koordinat tetangga</a:t>
            </a:r>
          </a:p>
        </p:txBody>
      </p:sp>
    </p:spTree>
  </p:cSld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3/img/estimate_coordinate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971800" y="1600200"/>
            <a:ext cx="32131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4/img/presentasi_algoritma_cosinus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349500" y="1600200"/>
            <a:ext cx="44323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Strategi Kendali Multi Robot</a:t>
            </a:r>
          </a:p>
          <a:p>
            <a:pPr lvl="0" marL="0" indent="0">
              <a:buNone/>
            </a:pPr>
            <a:r>
              <a:rPr b="1"/>
              <a:t>Implementasi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Strategi Uji Coba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Next Section</a:t>
            </a:r>
          </a:p>
          <a:p>
            <a:pPr lvl="0" marL="0" indent="0">
              <a:spcBef>
                <a:spcPts val="3000"/>
              </a:spcBef>
              <a:buNone/>
            </a:pPr>
            <a:r>
              <a:rPr b="1"/>
              <a:t>Strategi Uji Coba</a:t>
            </a:r>
          </a:p>
          <a:p>
            <a:pPr lvl="0" marL="0" indent="0">
              <a:buNone/>
            </a:pPr>
            <a:r>
              <a:rPr b="1"/>
              <a:t>Analisa Kesetabilan Model</a:t>
            </a:r>
            <a:br/>
          </a:p>
          <a:p>
            <a:pPr lvl="1"/>
            <a:r>
              <a:rPr/>
              <a:t>Area kestabilan metode explicit euler</a:t>
            </a:r>
          </a:p>
        </p:txBody>
      </p:sp>
    </p:spTree>
  </p:cSld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equler_explicit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09700" y="1600200"/>
            <a:ext cx="63246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m>
                        <m:mPr>
                          <m:baseJc m:val="center"/>
                          <m:plcHide m:val="1"/>
                          <m:mcs>
                            <m:mc>
                              <m:mcPr>
                                <m:mcJc m:val="right"/>
                                <m:count m:val="1"/>
                              </m:mcPr>
                            </m:mc>
                            <m:mc>
                              <m:mcPr>
                                <m:mcJc m:val="left"/>
                                <m:count m:val="1"/>
                              </m:mcPr>
                            </m:mc>
                          </m:mcs>
                        </m:mPr>
                        <m:mr>
                          <m:e>
                            <m:r>
                              <m:t>y</m:t>
                            </m:r>
                            <m:r>
                              <m:t>[</m:t>
                            </m:r>
                            <m:r>
                              <m:t>k</m:t>
                            </m:r>
                            <m:r>
                              <m:t>+</m:t>
                            </m:r>
                            <m:r>
                              <m:t>1</m:t>
                            </m:r>
                            <m:r>
                              <m:t>]</m:t>
                            </m:r>
                          </m:e>
                          <m:e>
                            <m:r>
                              <m:t>=</m:t>
                            </m:r>
                            <m:r>
                              <m:t>(</m:t>
                            </m:r>
                            <m:r>
                              <m:t>1</m:t>
                            </m:r>
                            <m:r>
                              <m:t>+</m:t>
                            </m:r>
                            <m:r>
                              <m:t>h</m:t>
                            </m:r>
                            <m:r>
                              <m:t>λ</m:t>
                            </m:r>
                            <m:r>
                              <m:t>)</m:t>
                            </m:r>
                            <m:r>
                              <m:t>y</m:t>
                            </m:r>
                            <m:r>
                              <m:t>[</m:t>
                            </m:r>
                            <m:r>
                              <m:t>k</m:t>
                            </m:r>
                            <m:r>
                              <m:t>]</m:t>
                            </m:r>
                          </m:e>
                        </m:mr>
                        <m:mr>
                          <m:e/>
                          <m:e>
                            <m:r>
                              <m:t>=</m:t>
                            </m:r>
                            <m:r>
                              <m:t>(</m:t>
                            </m:r>
                            <m:r>
                              <m:t>1</m:t>
                            </m:r>
                            <m:r>
                              <m:t>+</m:t>
                            </m:r>
                            <m:r>
                              <m:t>z</m:t>
                            </m:r>
                            <m:r>
                              <m:t>)</m:t>
                            </m:r>
                            <m:r>
                              <m:t>y</m:t>
                            </m:r>
                            <m:r>
                              <m:t>[</m:t>
                            </m:r>
                            <m:r>
                              <m:t>k</m:t>
                            </m:r>
                            <m:r>
                              <m:t>]</m:t>
                            </m:r>
                          </m:e>
                        </m:mr>
                        <m:mr>
                          <m:e/>
                          <m:e>
                            <m:r>
                              <m:t>=</m:t>
                            </m:r>
                            <m:r>
                              <m:t>R</m:t>
                            </m:r>
                            <m:r>
                              <m:t>(</m:t>
                            </m:r>
                            <m:r>
                              <m:t>z</m:t>
                            </m:r>
                            <m:r>
                              <m:t>)</m:t>
                            </m:r>
                            <m:r>
                              <m:t>y</m:t>
                            </m:r>
                            <m:r>
                              <m:t>[</m:t>
                            </m:r>
                            <m:r>
                              <m:t>k</m:t>
                            </m:r>
                            <m:r>
                              <m:t>]</m:t>
                            </m:r>
                          </m:e>
                        </m:mr>
                      </m:m>
                    </m:oMath>
                  </m:oMathPara>
                </a14:m>
              </a:p>
              <a:p>
                <a:pPr lvl="1"/>
                <a:r>
                  <a:rPr/>
                  <a:t>Persamaan Model Robot akan diimplementasi pada PC</a:t>
                </a:r>
              </a:p>
              <a:p>
                <a:pPr lvl="1"/>
                <a:r>
                  <a:rPr/>
                  <a:t>Metode implementasi pada PC menggunakan Metode Explicit Euler</a:t>
                </a:r>
              </a:p>
              <a:p>
                <a:pPr lvl="1"/>
                <a:r>
                  <a:rPr/>
                  <a:t>Akan dicari konstanta </a:t>
                </a:r>
                <a14:m>
                  <m:oMath xmlns:m="http://schemas.openxmlformats.org/officeDocument/2006/math">
                    <m:r>
                      <m:t>h</m:t>
                    </m:r>
                  </m:oMath>
                </a14:m>
                <a:r>
                  <a:rPr/>
                  <a:t>, sampling time, sampai </a:t>
                </a:r>
                <a14:m>
                  <m:oMath xmlns:m="http://schemas.openxmlformats.org/officeDocument/2006/math">
                    <m:r>
                      <m:t>z</m:t>
                    </m:r>
                  </m:oMath>
                </a14:m>
                <a:r>
                  <a:rPr/>
                  <a:t> dalam range kesetabilan diagram disamping</a:t>
                </a:r>
              </a:p>
              <a:p>
                <a:pPr lvl="1"/>
                <a:r>
                  <a:rPr/>
                  <a:t>Akan dibuktikan secara grafik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Strategi Uji Coba</a:t>
                </a:r>
              </a:p>
              <a:p>
                <a:pPr lvl="0" marL="0" indent="0">
                  <a:buNone/>
                </a:pPr>
                <a:r>
                  <a:rPr b="1"/>
                  <a:t>Analisa Algoritma Dengan Tetangga Statis</a:t>
                </a:r>
              </a:p>
            </p:txBody>
          </p:sp>
        </mc:Choice>
      </mc:AlternateContent>
    </p:spTree>
  </p:cSld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3/img/estimate_coordinate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971800" y="1600200"/>
            <a:ext cx="32131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1"/>
                <a:r>
                  <a:rPr/>
                  <a:t>Akan dianalisa dengan membandingkan berbagai jarak (</a:t>
                </a:r>
                <a14:m>
                  <m:oMath xmlns:m="http://schemas.openxmlformats.org/officeDocument/2006/math">
                    <m:sSub>
                      <m:e>
                        <m:r>
                          <m:t>l</m:t>
                        </m:r>
                      </m:e>
                      <m:sub>
                        <m:r>
                          <m:t>a</m:t>
                        </m:r>
                      </m:sub>
                    </m:sSub>
                  </m:oMath>
                </a14:m>
                <a:r>
                  <a:rPr/>
                  <a:t>) untuk mengetahui respon algoritma yang sesuai dan optimal</a:t>
                </a:r>
              </a:p>
              <a:p>
                <a:pPr lvl="1"/>
                <a:r>
                  <a:rPr/>
                  <a:t>Menghasilkan jarak terbaik untuk algoritma cosinus.</a:t>
                </a:r>
              </a:p>
              <a:p>
                <a:pPr lvl="1"/>
                <a:r>
                  <a:rPr/>
                  <a:t>Pembuktian dilakukan secara grafik.</a:t>
                </a:r>
              </a:p>
              <a:p>
                <a:pPr lvl="0" marL="0" indent="0">
                  <a:spcBef>
                    <a:spcPts val="3000"/>
                  </a:spcBef>
                  <a:buNone/>
                </a:pPr>
                <a:r>
                  <a:rPr b="1"/>
                  <a:t>Strategi Uji Coba</a:t>
                </a:r>
              </a:p>
              <a:p>
                <a:pPr lvl="0" marL="0" indent="0">
                  <a:buNone/>
                </a:pPr>
                <a:r>
                  <a:rPr b="1"/>
                  <a:t>Analisa Percobaan Keseluruhan</a:t>
                </a:r>
                <a:br/>
              </a:p>
            </p:txBody>
          </p:sp>
        </mc:Choice>
      </mc:AlternateContent>
    </p:spTree>
  </p:cSld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B2/img/plotMotion3Robot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92300" y="1600200"/>
            <a:ext cx="53467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1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lvl="0" marL="0" indent="0" algn="ctr">
              <a:buNone/>
            </a:pPr>
            <a:r>
              <a:rPr/>
              <a:t>image</a:t>
            </a:r>
          </a:p>
        </p:txBody>
      </p:sp>
    </p:spTree>
  </p:cSld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/>
              <a:t>Melanjutkan analisa static dengan menjalankan semua robot</a:t>
            </a:r>
          </a:p>
          <a:p>
            <a:pPr lvl="1"/>
            <a:r>
              <a:rPr/>
              <a:t>Akan menghasilkan grafik respon dari keseluruhan robot</a:t>
            </a:r>
          </a:p>
          <a:p>
            <a:pPr lvl="1"/>
            <a:r>
              <a:rPr/>
              <a:t>Hipotesis nya adalah keseluruhan robot akan menjaga jarak formasi dengan baik</a:t>
            </a:r>
          </a:p>
        </p:txBody>
      </p:sp>
    </p:spTree>
  </p:cSld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marL="0" indent="0">
              <a:buNone/>
            </a:pPr>
            <a:r>
              <a:rPr/>
              <a:t>End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marL="0" indent="0">
              <a:spcBef>
                <a:spcPts val="3000"/>
              </a:spcBef>
              <a:buNone/>
            </a:pPr>
            <a:r>
              <a:rPr b="1"/>
              <a:t>Daftar Pustaka</a:t>
            </a: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Title</vt:lpstr>
      <vt:lpstr>Slide Title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Kendali Formasi Murni Berdasarkan Jarak Menggunakan Algoritma Cosinus Pada Sistem Orde Dua</dc:title>
  <dc:creator>Anggoro Dwi Nur Rohman</dc:creator>
  <cp:keywords/>
  <dcterms:created xsi:type="dcterms:W3CDTF">2020-04-08T04:02:17Z</dcterms:created>
  <dcterms:modified xsi:type="dcterms:W3CDTF">2020-04-08T04:02:17Z</dcterms:modified>
</cp:coreProperties>
</file>